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Lst>
  <p:sldIdLst>
    <p:sldId id="256" r:id="rId2"/>
    <p:sldId id="263" r:id="rId3"/>
    <p:sldId id="262" r:id="rId4"/>
    <p:sldId id="264" r:id="rId5"/>
    <p:sldId id="257" r:id="rId6"/>
    <p:sldId id="258" r:id="rId7"/>
    <p:sldId id="259" r:id="rId8"/>
    <p:sldId id="260" r:id="rId9"/>
    <p:sldId id="265" r:id="rId10"/>
    <p:sldId id="266" r:id="rId11"/>
    <p:sldId id="26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4660"/>
  </p:normalViewPr>
  <p:slideViewPr>
    <p:cSldViewPr snapToGrid="0">
      <p:cViewPr varScale="1">
        <p:scale>
          <a:sx n="78" d="100"/>
          <a:sy n="78" d="100"/>
        </p:scale>
        <p:origin x="120" y="77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61A15FF-0FF7-43CA-85FC-AB8B2C661424}" type="datetimeFigureOut">
              <a:rPr lang="en-CA" smtClean="0"/>
              <a:t>2016-01-21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2770574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1A15FF-0FF7-43CA-85FC-AB8B2C661424}" type="datetimeFigureOut">
              <a:rPr lang="en-CA" smtClean="0"/>
              <a:t>2016-01-21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4092585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1A15FF-0FF7-43CA-85FC-AB8B2C661424}" type="datetimeFigureOut">
              <a:rPr lang="en-CA" smtClean="0"/>
              <a:t>2016-01-21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669886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1A15FF-0FF7-43CA-85FC-AB8B2C661424}" type="datetimeFigureOut">
              <a:rPr lang="en-CA" smtClean="0"/>
              <a:t>2016-01-21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10539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1A15FF-0FF7-43CA-85FC-AB8B2C661424}" type="datetimeFigureOut">
              <a:rPr lang="en-CA" smtClean="0"/>
              <a:t>2016-01-21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6279448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61A15FF-0FF7-43CA-85FC-AB8B2C661424}" type="datetimeFigureOut">
              <a:rPr lang="en-CA" smtClean="0"/>
              <a:t>2016-01-21</a:t>
            </a:fld>
            <a:endParaRPr lang="en-CA"/>
          </a:p>
        </p:txBody>
      </p:sp>
      <p:sp>
        <p:nvSpPr>
          <p:cNvPr id="4"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389912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61A15FF-0FF7-43CA-85FC-AB8B2C661424}" type="datetimeFigureOut">
              <a:rPr lang="en-CA" smtClean="0"/>
              <a:t>2016-01-21</a:t>
            </a:fld>
            <a:endParaRPr lang="en-CA"/>
          </a:p>
        </p:txBody>
      </p:sp>
      <p:sp>
        <p:nvSpPr>
          <p:cNvPr id="4"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771001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1A15FF-0FF7-43CA-85FC-AB8B2C661424}" type="datetimeFigureOut">
              <a:rPr lang="en-CA" smtClean="0"/>
              <a:t>2016-01-21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6747834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1A15FF-0FF7-43CA-85FC-AB8B2C661424}" type="datetimeFigureOut">
              <a:rPr lang="en-CA" smtClean="0"/>
              <a:t>2016-01-21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2876324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561A15FF-0FF7-43CA-85FC-AB8B2C661424}" type="datetimeFigureOut">
              <a:rPr lang="en-CA" smtClean="0"/>
              <a:t>2016-01-21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4184347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1A15FF-0FF7-43CA-85FC-AB8B2C661424}" type="datetimeFigureOut">
              <a:rPr lang="en-CA" smtClean="0"/>
              <a:t>2016-01-21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4275123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61A15FF-0FF7-43CA-85FC-AB8B2C661424}" type="datetimeFigureOut">
              <a:rPr lang="en-CA" smtClean="0"/>
              <a:t>2016-01-21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1988127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61A15FF-0FF7-43CA-85FC-AB8B2C661424}" type="datetimeFigureOut">
              <a:rPr lang="en-CA" smtClean="0"/>
              <a:t>2016-01-21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618314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561A15FF-0FF7-43CA-85FC-AB8B2C661424}" type="datetimeFigureOut">
              <a:rPr lang="en-CA" smtClean="0"/>
              <a:t>2016-01-21</a:t>
            </a:fld>
            <a:endParaRPr lang="en-CA"/>
          </a:p>
        </p:txBody>
      </p:sp>
      <p:sp>
        <p:nvSpPr>
          <p:cNvPr id="5" name="Footer Placeholder 3"/>
          <p:cNvSpPr>
            <a:spLocks noGrp="1"/>
          </p:cNvSpPr>
          <p:nvPr>
            <p:ph type="ftr" sz="quarter" idx="11"/>
          </p:nvPr>
        </p:nvSpPr>
        <p:spPr/>
        <p:txBody>
          <a:bodyPr/>
          <a:lstStyle/>
          <a:p>
            <a:endParaRPr lang="en-CA"/>
          </a:p>
        </p:txBody>
      </p:sp>
      <p:sp>
        <p:nvSpPr>
          <p:cNvPr id="6" name="Slide Number Placeholder 4"/>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4135101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61A15FF-0FF7-43CA-85FC-AB8B2C661424}" type="datetimeFigureOut">
              <a:rPr lang="en-CA" smtClean="0"/>
              <a:t>2016-01-21</a:t>
            </a:fld>
            <a:endParaRPr lang="en-CA"/>
          </a:p>
        </p:txBody>
      </p:sp>
      <p:sp>
        <p:nvSpPr>
          <p:cNvPr id="5" name="Footer Placeholder 2"/>
          <p:cNvSpPr>
            <a:spLocks noGrp="1"/>
          </p:cNvSpPr>
          <p:nvPr>
            <p:ph type="ftr" sz="quarter" idx="11"/>
          </p:nvPr>
        </p:nvSpPr>
        <p:spPr/>
        <p:txBody>
          <a:bodyPr/>
          <a:lstStyle/>
          <a:p>
            <a:endParaRPr lang="en-CA"/>
          </a:p>
        </p:txBody>
      </p:sp>
      <p:sp>
        <p:nvSpPr>
          <p:cNvPr id="6" name="Slide Number Placeholder 3"/>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323270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561A15FF-0FF7-43CA-85FC-AB8B2C661424}" type="datetimeFigureOut">
              <a:rPr lang="en-CA" smtClean="0"/>
              <a:t>2016-01-21</a:t>
            </a:fld>
            <a:endParaRPr lang="en-CA"/>
          </a:p>
        </p:txBody>
      </p:sp>
      <p:sp>
        <p:nvSpPr>
          <p:cNvPr id="5" name="Footer Placeholder 5"/>
          <p:cNvSpPr>
            <a:spLocks noGrp="1"/>
          </p:cNvSpPr>
          <p:nvPr>
            <p:ph type="ftr" sz="quarter" idx="11"/>
          </p:nvPr>
        </p:nvSpPr>
        <p:spPr/>
        <p:txBody>
          <a:bodyPr/>
          <a:lstStyle/>
          <a:p>
            <a:endParaRPr lang="en-CA"/>
          </a:p>
        </p:txBody>
      </p:sp>
      <p:sp>
        <p:nvSpPr>
          <p:cNvPr id="6" name="Slide Number Placeholder 6"/>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2591141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1A15FF-0FF7-43CA-85FC-AB8B2C661424}" type="datetimeFigureOut">
              <a:rPr lang="en-CA" smtClean="0"/>
              <a:t>2016-01-21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283102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61A15FF-0FF7-43CA-85FC-AB8B2C661424}" type="datetimeFigureOut">
              <a:rPr lang="en-CA" smtClean="0"/>
              <a:t>2016-01-21</a:t>
            </a:fld>
            <a:endParaRPr lang="en-CA"/>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CA"/>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EEB0D114-3FB1-4378-8978-26C967889673}" type="slidenum">
              <a:rPr lang="en-CA" smtClean="0"/>
              <a:t>‹#›</a:t>
            </a:fld>
            <a:endParaRPr lang="en-CA"/>
          </a:p>
        </p:txBody>
      </p:sp>
    </p:spTree>
    <p:extLst>
      <p:ext uri="{BB962C8B-B14F-4D97-AF65-F5344CB8AC3E}">
        <p14:creationId xmlns:p14="http://schemas.microsoft.com/office/powerpoint/2010/main" val="1003094055"/>
      </p:ext>
    </p:extLst>
  </p:cSld>
  <p:clrMap bg1="dk1" tx1="lt1" bg2="dk2" tx2="lt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 id="2147483774"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k3xSYRa9G0g" TargetMode="External"/><Relationship Id="rId2" Type="http://schemas.openxmlformats.org/officeDocument/2006/relationships/hyperlink" Target="https://www.youtube.com/watch?v=d57C2drB_w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Normal Force</a:t>
            </a:r>
            <a:endParaRPr lang="en-CA" dirty="0"/>
          </a:p>
        </p:txBody>
      </p:sp>
      <p:sp>
        <p:nvSpPr>
          <p:cNvPr id="3" name="Subtitle 2"/>
          <p:cNvSpPr>
            <a:spLocks noGrp="1"/>
          </p:cNvSpPr>
          <p:nvPr>
            <p:ph type="subTitle" idx="1"/>
          </p:nvPr>
        </p:nvSpPr>
        <p:spPr/>
        <p:txBody>
          <a:bodyPr/>
          <a:lstStyle/>
          <a:p>
            <a:endParaRPr lang="en-CA" dirty="0"/>
          </a:p>
        </p:txBody>
      </p:sp>
    </p:spTree>
    <p:extLst>
      <p:ext uri="{BB962C8B-B14F-4D97-AF65-F5344CB8AC3E}">
        <p14:creationId xmlns:p14="http://schemas.microsoft.com/office/powerpoint/2010/main" val="2864560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….Continued</a:t>
            </a:r>
            <a:endParaRPr lang="en-CA"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𝐹</m:t>
                        </m:r>
                      </m:e>
                      <m:sub>
                        <m:r>
                          <a:rPr lang="en-CA" i="1">
                            <a:latin typeface="Cambria Math" panose="02040503050406030204" pitchFamily="18" charset="0"/>
                          </a:rPr>
                          <m:t>𝑁</m:t>
                        </m:r>
                      </m:sub>
                    </m:sSub>
                    <m:r>
                      <a:rPr lang="en-CA" i="1">
                        <a:latin typeface="Cambria Math" panose="02040503050406030204" pitchFamily="18" charset="0"/>
                      </a:rPr>
                      <m:t>=</m:t>
                    </m:r>
                    <m:r>
                      <a:rPr lang="en-CA" i="1">
                        <a:latin typeface="Cambria Math" panose="02040503050406030204" pitchFamily="18" charset="0"/>
                      </a:rPr>
                      <m:t>𝑚𝑔</m:t>
                    </m:r>
                    <m:r>
                      <a:rPr lang="en-CA" i="1">
                        <a:latin typeface="Cambria Math" panose="02040503050406030204" pitchFamily="18" charset="0"/>
                      </a:rPr>
                      <m:t>−</m:t>
                    </m:r>
                    <m:r>
                      <a:rPr lang="en-CA" i="1">
                        <a:latin typeface="Cambria Math" panose="02040503050406030204" pitchFamily="18" charset="0"/>
                      </a:rPr>
                      <m:t>𝑚𝑎</m:t>
                    </m:r>
                  </m:oMath>
                </a14:m>
                <a:endParaRPr lang="en-CA" dirty="0"/>
              </a:p>
              <a:p>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𝐹</m:t>
                        </m:r>
                      </m:e>
                      <m:sub>
                        <m:r>
                          <a:rPr lang="en-CA" i="1">
                            <a:latin typeface="Cambria Math" panose="02040503050406030204" pitchFamily="18" charset="0"/>
                          </a:rPr>
                          <m:t>𝑁</m:t>
                        </m:r>
                      </m:sub>
                    </m:sSub>
                    <m:r>
                      <a:rPr lang="en-CA" i="1">
                        <a:latin typeface="Cambria Math" panose="02040503050406030204" pitchFamily="18" charset="0"/>
                      </a:rPr>
                      <m:t>=</m:t>
                    </m:r>
                    <m:r>
                      <a:rPr lang="en-CA" i="1">
                        <a:latin typeface="Cambria Math" panose="02040503050406030204" pitchFamily="18" charset="0"/>
                      </a:rPr>
                      <m:t>𝑚</m:t>
                    </m:r>
                    <m:d>
                      <m:dPr>
                        <m:ctrlPr>
                          <a:rPr lang="en-CA" i="1">
                            <a:latin typeface="Cambria Math" panose="02040503050406030204" pitchFamily="18" charset="0"/>
                          </a:rPr>
                        </m:ctrlPr>
                      </m:dPr>
                      <m:e>
                        <m:r>
                          <a:rPr lang="en-CA" i="1">
                            <a:latin typeface="Cambria Math" panose="02040503050406030204" pitchFamily="18" charset="0"/>
                          </a:rPr>
                          <m:t>𝑔</m:t>
                        </m:r>
                        <m:r>
                          <a:rPr lang="en-CA" i="1">
                            <a:latin typeface="Cambria Math" panose="02040503050406030204" pitchFamily="18" charset="0"/>
                          </a:rPr>
                          <m:t>−</m:t>
                        </m:r>
                        <m:r>
                          <a:rPr lang="en-CA" i="1">
                            <a:latin typeface="Cambria Math" panose="02040503050406030204" pitchFamily="18" charset="0"/>
                          </a:rPr>
                          <m:t>𝑎</m:t>
                        </m:r>
                      </m:e>
                    </m:d>
                  </m:oMath>
                </a14:m>
                <a:endParaRPr lang="en-CA" dirty="0"/>
              </a:p>
              <a:p>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𝐹</m:t>
                        </m:r>
                      </m:e>
                      <m:sub>
                        <m:r>
                          <a:rPr lang="en-CA" i="1">
                            <a:latin typeface="Cambria Math" panose="02040503050406030204" pitchFamily="18" charset="0"/>
                          </a:rPr>
                          <m:t>𝑁</m:t>
                        </m:r>
                      </m:sub>
                    </m:sSub>
                    <m:r>
                      <a:rPr lang="en-CA" i="1">
                        <a:latin typeface="Cambria Math" panose="02040503050406030204" pitchFamily="18" charset="0"/>
                      </a:rPr>
                      <m:t>=</m:t>
                    </m:r>
                    <m:r>
                      <a:rPr lang="en-CA" i="1">
                        <a:latin typeface="Cambria Math" panose="02040503050406030204" pitchFamily="18" charset="0"/>
                      </a:rPr>
                      <m:t>100</m:t>
                    </m:r>
                    <m:d>
                      <m:dPr>
                        <m:ctrlPr>
                          <a:rPr lang="en-CA" i="1">
                            <a:latin typeface="Cambria Math" panose="02040503050406030204" pitchFamily="18" charset="0"/>
                          </a:rPr>
                        </m:ctrlPr>
                      </m:dPr>
                      <m:e>
                        <m:r>
                          <a:rPr lang="en-CA" i="1">
                            <a:latin typeface="Cambria Math" panose="02040503050406030204" pitchFamily="18" charset="0"/>
                          </a:rPr>
                          <m:t>9.8</m:t>
                        </m:r>
                        <m:r>
                          <a:rPr lang="en-CA" i="1">
                            <a:latin typeface="Cambria Math" panose="02040503050406030204" pitchFamily="18" charset="0"/>
                          </a:rPr>
                          <m:t>−</m:t>
                        </m:r>
                        <m:r>
                          <a:rPr lang="en-CA" i="1">
                            <a:latin typeface="Cambria Math" panose="02040503050406030204" pitchFamily="18" charset="0"/>
                          </a:rPr>
                          <m:t>1.8</m:t>
                        </m:r>
                      </m:e>
                    </m:d>
                  </m:oMath>
                </a14:m>
                <a:endParaRPr lang="en-CA" dirty="0"/>
              </a:p>
              <a:p>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𝐹</m:t>
                        </m:r>
                      </m:e>
                      <m:sub>
                        <m:r>
                          <a:rPr lang="en-CA" i="1">
                            <a:latin typeface="Cambria Math" panose="02040503050406030204" pitchFamily="18" charset="0"/>
                          </a:rPr>
                          <m:t>𝑁</m:t>
                        </m:r>
                      </m:sub>
                    </m:sSub>
                    <m:r>
                      <a:rPr lang="en-CA" i="1">
                        <a:latin typeface="Cambria Math" panose="02040503050406030204" pitchFamily="18" charset="0"/>
                      </a:rPr>
                      <m:t>=</m:t>
                    </m:r>
                    <m:r>
                      <a:rPr lang="en-CA" i="1">
                        <a:latin typeface="Cambria Math" panose="02040503050406030204" pitchFamily="18" charset="0"/>
                      </a:rPr>
                      <m:t>100</m:t>
                    </m:r>
                    <m:d>
                      <m:dPr>
                        <m:ctrlPr>
                          <a:rPr lang="en-CA" i="1">
                            <a:latin typeface="Cambria Math" panose="02040503050406030204" pitchFamily="18" charset="0"/>
                          </a:rPr>
                        </m:ctrlPr>
                      </m:dPr>
                      <m:e>
                        <m:r>
                          <a:rPr lang="en-CA" i="1">
                            <a:latin typeface="Cambria Math" panose="02040503050406030204" pitchFamily="18" charset="0"/>
                          </a:rPr>
                          <m:t>8</m:t>
                        </m:r>
                      </m:e>
                    </m:d>
                  </m:oMath>
                </a14:m>
                <a:endParaRPr lang="en-CA" dirty="0"/>
              </a:p>
              <a:p>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𝐹</m:t>
                        </m:r>
                      </m:e>
                      <m:sub>
                        <m:r>
                          <a:rPr lang="en-CA" i="1">
                            <a:latin typeface="Cambria Math" panose="02040503050406030204" pitchFamily="18" charset="0"/>
                          </a:rPr>
                          <m:t>𝑁</m:t>
                        </m:r>
                      </m:sub>
                    </m:sSub>
                    <m:r>
                      <a:rPr lang="en-CA" i="1">
                        <a:latin typeface="Cambria Math" panose="02040503050406030204" pitchFamily="18" charset="0"/>
                      </a:rPr>
                      <m:t>=</m:t>
                    </m:r>
                    <m:r>
                      <a:rPr lang="en-CA" i="1">
                        <a:latin typeface="Cambria Math" panose="02040503050406030204" pitchFamily="18" charset="0"/>
                      </a:rPr>
                      <m:t>800</m:t>
                    </m:r>
                    <m:r>
                      <a:rPr lang="en-CA" i="1">
                        <a:latin typeface="Cambria Math" panose="02040503050406030204" pitchFamily="18" charset="0"/>
                      </a:rPr>
                      <m:t>𝑁</m:t>
                    </m:r>
                  </m:oMath>
                </a14:m>
                <a:endParaRPr lang="en-CA" dirty="0"/>
              </a:p>
              <a:p>
                <a:endParaRPr lang="en-CA"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341"/>
                </a:stretch>
              </a:blipFill>
            </p:spPr>
            <p:txBody>
              <a:bodyPr/>
              <a:lstStyle/>
              <a:p>
                <a:r>
                  <a:rPr lang="en-CA">
                    <a:noFill/>
                  </a:rPr>
                  <a:t> </a:t>
                </a:r>
              </a:p>
            </p:txBody>
          </p:sp>
        </mc:Fallback>
      </mc:AlternateContent>
    </p:spTree>
    <p:extLst>
      <p:ext uri="{BB962C8B-B14F-4D97-AF65-F5344CB8AC3E}">
        <p14:creationId xmlns:p14="http://schemas.microsoft.com/office/powerpoint/2010/main" val="16164670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Apparent Weight</a:t>
            </a:r>
            <a:endParaRPr lang="en-CA" dirty="0"/>
          </a:p>
        </p:txBody>
      </p:sp>
      <p:sp>
        <p:nvSpPr>
          <p:cNvPr id="3" name="Content Placeholder 2"/>
          <p:cNvSpPr>
            <a:spLocks noGrp="1"/>
          </p:cNvSpPr>
          <p:nvPr>
            <p:ph idx="1"/>
          </p:nvPr>
        </p:nvSpPr>
        <p:spPr/>
        <p:txBody>
          <a:bodyPr>
            <a:normAutofit lnSpcReduction="10000"/>
          </a:bodyPr>
          <a:lstStyle/>
          <a:p>
            <a:r>
              <a:rPr lang="en-CA" dirty="0" smtClean="0"/>
              <a:t>Even though our “weight” is the force of gravity that acts on us</a:t>
            </a:r>
            <a:r>
              <a:rPr lang="en-CA" dirty="0"/>
              <a:t>, </a:t>
            </a:r>
            <a:r>
              <a:rPr lang="en-CA" dirty="0" smtClean="0"/>
              <a:t>we </a:t>
            </a:r>
            <a:r>
              <a:rPr lang="en-CA" dirty="0"/>
              <a:t>only “feel” as heavy as the magnitude of the forces that support us. </a:t>
            </a:r>
            <a:r>
              <a:rPr lang="en-CA" dirty="0" smtClean="0"/>
              <a:t>We sometimes refer to the impression of reduced weight when in an accelerating reference frame as “Apparent Weight”, but this is in fact governed by the “Normal Force” (the force that supports us)</a:t>
            </a:r>
          </a:p>
          <a:p>
            <a:r>
              <a:rPr lang="en-CA" dirty="0" smtClean="0"/>
              <a:t>When we are in an accelerating frame of reference, we have an apparent weight governed by “F</a:t>
            </a:r>
            <a:r>
              <a:rPr lang="en-CA" baseline="-25000" dirty="0" smtClean="0"/>
              <a:t>N</a:t>
            </a:r>
            <a:r>
              <a:rPr lang="en-CA" dirty="0" smtClean="0"/>
              <a:t>”.  Think about astronauts in the space station, or people on the “vomit comet”. Or just close your eyes and focus on the sensations on your body when you are in an elevator.</a:t>
            </a:r>
          </a:p>
          <a:p>
            <a:r>
              <a:rPr lang="en-CA" dirty="0">
                <a:hlinkClick r:id="rId2"/>
              </a:rPr>
              <a:t>https://</a:t>
            </a:r>
            <a:r>
              <a:rPr lang="en-CA" dirty="0" smtClean="0">
                <a:hlinkClick r:id="rId2"/>
              </a:rPr>
              <a:t>www.youtube.com/watch?v=d57C2drB_wc</a:t>
            </a:r>
            <a:endParaRPr lang="en-CA" dirty="0" smtClean="0"/>
          </a:p>
          <a:p>
            <a:r>
              <a:rPr lang="en-CA" dirty="0">
                <a:hlinkClick r:id="rId3"/>
              </a:rPr>
              <a:t>https://</a:t>
            </a:r>
            <a:r>
              <a:rPr lang="en-CA" dirty="0" smtClean="0">
                <a:hlinkClick r:id="rId3"/>
              </a:rPr>
              <a:t>www.youtube.com/watch?v=k3xSYRa9G0g</a:t>
            </a:r>
            <a:endParaRPr lang="en-CA" dirty="0" smtClean="0"/>
          </a:p>
          <a:p>
            <a:r>
              <a:rPr lang="en-CA" dirty="0"/>
              <a:t>https://www.youtube.com/watch?v=2V9h42yspbo</a:t>
            </a:r>
            <a:endParaRPr lang="en-CA" dirty="0"/>
          </a:p>
        </p:txBody>
      </p:sp>
    </p:spTree>
    <p:extLst>
      <p:ext uri="{BB962C8B-B14F-4D97-AF65-F5344CB8AC3E}">
        <p14:creationId xmlns:p14="http://schemas.microsoft.com/office/powerpoint/2010/main" val="2298149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Normal Force</a:t>
            </a:r>
            <a:endParaRPr lang="en-CA" dirty="0"/>
          </a:p>
        </p:txBody>
      </p:sp>
      <p:sp>
        <p:nvSpPr>
          <p:cNvPr id="3" name="Content Placeholder 2"/>
          <p:cNvSpPr>
            <a:spLocks noGrp="1"/>
          </p:cNvSpPr>
          <p:nvPr>
            <p:ph idx="1"/>
          </p:nvPr>
        </p:nvSpPr>
        <p:spPr>
          <a:xfrm>
            <a:off x="1103313" y="1447077"/>
            <a:ext cx="10376114" cy="2803648"/>
          </a:xfrm>
        </p:spPr>
        <p:txBody>
          <a:bodyPr>
            <a:normAutofit/>
          </a:bodyPr>
          <a:lstStyle/>
          <a:p>
            <a:r>
              <a:rPr lang="en-CA" dirty="0" smtClean="0"/>
              <a:t>Normal force is a force that exists due to contact between two surfaces.</a:t>
            </a:r>
          </a:p>
          <a:p>
            <a:pPr lvl="1"/>
            <a:r>
              <a:rPr lang="en-CA" dirty="0" smtClean="0"/>
              <a:t>Normal force is always directed perpendicular to the surface.</a:t>
            </a:r>
          </a:p>
          <a:p>
            <a:pPr lvl="2"/>
            <a:r>
              <a:rPr lang="en-CA" dirty="0" smtClean="0"/>
              <a:t>(“The Normal” is any line perpendicular to a surface.  We use it to </a:t>
            </a:r>
            <a:r>
              <a:rPr lang="en-CA" dirty="0" smtClean="0"/>
              <a:t>assign a “direction“ to a surface).</a:t>
            </a:r>
            <a:endParaRPr lang="en-CA" dirty="0" smtClean="0"/>
          </a:p>
          <a:p>
            <a:pPr lvl="1"/>
            <a:r>
              <a:rPr lang="en-CA" dirty="0" smtClean="0"/>
              <a:t>The magnitude of Normal Force on an object will change to suit a particular </a:t>
            </a:r>
            <a:r>
              <a:rPr lang="en-CA" dirty="0" smtClean="0"/>
              <a:t>situation (and keep </a:t>
            </a:r>
            <a:r>
              <a:rPr lang="en-CA" dirty="0" err="1" smtClean="0"/>
              <a:t>Fnet</a:t>
            </a:r>
            <a:r>
              <a:rPr lang="en-CA" dirty="0" smtClean="0"/>
              <a:t>=ma valid).</a:t>
            </a:r>
            <a:endParaRPr lang="en-CA" dirty="0" smtClean="0"/>
          </a:p>
          <a:p>
            <a:pPr marL="457200" indent="-457200">
              <a:buAutoNum type="arabicPeriod"/>
            </a:pPr>
            <a:endParaRPr lang="en-CA" dirty="0"/>
          </a:p>
        </p:txBody>
      </p:sp>
      <p:sp>
        <p:nvSpPr>
          <p:cNvPr id="8" name="TextBox 7"/>
          <p:cNvSpPr txBox="1"/>
          <p:nvPr/>
        </p:nvSpPr>
        <p:spPr>
          <a:xfrm rot="2006762">
            <a:off x="3414432" y="1990158"/>
            <a:ext cx="4631458" cy="2123658"/>
          </a:xfrm>
          <a:prstGeom prst="rect">
            <a:avLst/>
          </a:prstGeom>
          <a:solidFill>
            <a:srgbClr val="FFFF00"/>
          </a:solidFill>
        </p:spPr>
        <p:txBody>
          <a:bodyPr wrap="square" rtlCol="0">
            <a:spAutoFit/>
          </a:bodyPr>
          <a:lstStyle/>
          <a:p>
            <a:pPr algn="ctr"/>
            <a:r>
              <a:rPr lang="en-CA" sz="6600" dirty="0" smtClean="0">
                <a:solidFill>
                  <a:srgbClr val="FF0000"/>
                </a:solidFill>
              </a:rPr>
              <a:t>Warning!!!! F</a:t>
            </a:r>
            <a:r>
              <a:rPr lang="en-CA" sz="6600" baseline="-25000" dirty="0" smtClean="0">
                <a:solidFill>
                  <a:srgbClr val="FF0000"/>
                </a:solidFill>
              </a:rPr>
              <a:t>NET </a:t>
            </a:r>
            <a:r>
              <a:rPr lang="en-CA" sz="6600" dirty="0" smtClean="0">
                <a:solidFill>
                  <a:srgbClr val="FF0000"/>
                </a:solidFill>
              </a:rPr>
              <a:t>≠ F</a:t>
            </a:r>
            <a:r>
              <a:rPr lang="en-CA" sz="6600" baseline="-25000" dirty="0" smtClean="0">
                <a:solidFill>
                  <a:srgbClr val="FF0000"/>
                </a:solidFill>
              </a:rPr>
              <a:t>N</a:t>
            </a:r>
            <a:endParaRPr lang="en-CA" sz="6600" baseline="-25000" dirty="0">
              <a:solidFill>
                <a:srgbClr val="FF0000"/>
              </a:solidFill>
            </a:endParaRPr>
          </a:p>
        </p:txBody>
      </p:sp>
    </p:spTree>
    <p:extLst>
      <p:ext uri="{BB962C8B-B14F-4D97-AF65-F5344CB8AC3E}">
        <p14:creationId xmlns:p14="http://schemas.microsoft.com/office/powerpoint/2010/main" val="1475019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Reaction Force?</a:t>
            </a:r>
            <a:endParaRPr lang="en-CA" dirty="0"/>
          </a:p>
        </p:txBody>
      </p:sp>
      <p:sp>
        <p:nvSpPr>
          <p:cNvPr id="3" name="Content Placeholder 2"/>
          <p:cNvSpPr>
            <a:spLocks noGrp="1"/>
          </p:cNvSpPr>
          <p:nvPr>
            <p:ph idx="1"/>
          </p:nvPr>
        </p:nvSpPr>
        <p:spPr>
          <a:xfrm>
            <a:off x="1103312" y="2052918"/>
            <a:ext cx="7336353" cy="4195481"/>
          </a:xfrm>
        </p:spPr>
        <p:txBody>
          <a:bodyPr/>
          <a:lstStyle/>
          <a:p>
            <a:r>
              <a:rPr lang="en-CA" dirty="0" smtClean="0"/>
              <a:t>Sometimes F</a:t>
            </a:r>
            <a:r>
              <a:rPr lang="en-CA" baseline="-25000" dirty="0" smtClean="0"/>
              <a:t>N</a:t>
            </a:r>
            <a:r>
              <a:rPr lang="en-CA" dirty="0" smtClean="0"/>
              <a:t> is called the “Reaction Force”(R). </a:t>
            </a:r>
            <a:r>
              <a:rPr lang="en-CA" dirty="0" smtClean="0"/>
              <a:t>In the case on the right, the box is pushed into the wall, consequently, the box pushes the wall. If the box pushes the wall, (according to Newton #3) then the wall must push back on the box… therefore F</a:t>
            </a:r>
            <a:r>
              <a:rPr lang="en-CA" baseline="-25000" dirty="0" smtClean="0"/>
              <a:t>N</a:t>
            </a:r>
            <a:r>
              <a:rPr lang="en-CA" dirty="0" smtClean="0"/>
              <a:t> is the “reaction” to the box pushing the wall.</a:t>
            </a:r>
            <a:endParaRPr lang="en-C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06931" y="1853248"/>
            <a:ext cx="1692650" cy="3456450"/>
          </a:xfrm>
          <a:prstGeom prst="rect">
            <a:avLst/>
          </a:prstGeom>
        </p:spPr>
      </p:pic>
    </p:spTree>
    <p:extLst>
      <p:ext uri="{BB962C8B-B14F-4D97-AF65-F5344CB8AC3E}">
        <p14:creationId xmlns:p14="http://schemas.microsoft.com/office/powerpoint/2010/main" val="12649634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Normal Force</a:t>
            </a:r>
            <a:endParaRPr lang="en-CA" dirty="0"/>
          </a:p>
        </p:txBody>
      </p:sp>
      <p:sp>
        <p:nvSpPr>
          <p:cNvPr id="3" name="Content Placeholder 2"/>
          <p:cNvSpPr>
            <a:spLocks noGrp="1"/>
          </p:cNvSpPr>
          <p:nvPr>
            <p:ph idx="1"/>
          </p:nvPr>
        </p:nvSpPr>
        <p:spPr/>
        <p:txBody>
          <a:bodyPr/>
          <a:lstStyle/>
          <a:p>
            <a:r>
              <a:rPr lang="en-CA" dirty="0" smtClean="0"/>
              <a:t>Perpendicular to a surface?</a:t>
            </a:r>
            <a:endParaRPr lang="en-C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434" y="2770490"/>
            <a:ext cx="1025697" cy="209450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25631" y="3138857"/>
            <a:ext cx="2311623" cy="143215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51498" y="2876319"/>
            <a:ext cx="3212599" cy="1694691"/>
          </a:xfrm>
          <a:prstGeom prst="rect">
            <a:avLst/>
          </a:prstGeom>
        </p:spPr>
      </p:pic>
      <p:sp>
        <p:nvSpPr>
          <p:cNvPr id="7" name="TextBox 6"/>
          <p:cNvSpPr txBox="1"/>
          <p:nvPr/>
        </p:nvSpPr>
        <p:spPr>
          <a:xfrm>
            <a:off x="646111" y="4982406"/>
            <a:ext cx="2953577" cy="954107"/>
          </a:xfrm>
          <a:prstGeom prst="rect">
            <a:avLst/>
          </a:prstGeom>
          <a:noFill/>
        </p:spPr>
        <p:txBody>
          <a:bodyPr wrap="square" rtlCol="0">
            <a:spAutoFit/>
          </a:bodyPr>
          <a:lstStyle/>
          <a:p>
            <a:r>
              <a:rPr lang="en-CA" sz="1400" dirty="0" smtClean="0"/>
              <a:t>You push a box into the wall (to the left).  The normal force on the box is to the right, away from the wall.</a:t>
            </a:r>
            <a:endParaRPr lang="en-CA" sz="1400" dirty="0"/>
          </a:p>
        </p:txBody>
      </p:sp>
      <p:sp>
        <p:nvSpPr>
          <p:cNvPr id="8" name="TextBox 7"/>
          <p:cNvSpPr txBox="1"/>
          <p:nvPr/>
        </p:nvSpPr>
        <p:spPr>
          <a:xfrm>
            <a:off x="4369614" y="4932651"/>
            <a:ext cx="2953577" cy="954107"/>
          </a:xfrm>
          <a:prstGeom prst="rect">
            <a:avLst/>
          </a:prstGeom>
          <a:noFill/>
        </p:spPr>
        <p:txBody>
          <a:bodyPr wrap="square" rtlCol="0">
            <a:spAutoFit/>
          </a:bodyPr>
          <a:lstStyle/>
          <a:p>
            <a:r>
              <a:rPr lang="en-CA" sz="1400" dirty="0" smtClean="0"/>
              <a:t>A box sits on a slope, the normal force on the box is diagonally up and to the right, perpendicular to the slope.</a:t>
            </a:r>
            <a:endParaRPr lang="en-CA" sz="1400" dirty="0"/>
          </a:p>
        </p:txBody>
      </p:sp>
      <p:sp>
        <p:nvSpPr>
          <p:cNvPr id="9" name="TextBox 8"/>
          <p:cNvSpPr txBox="1"/>
          <p:nvPr/>
        </p:nvSpPr>
        <p:spPr>
          <a:xfrm>
            <a:off x="7532448" y="4917357"/>
            <a:ext cx="2953577" cy="954107"/>
          </a:xfrm>
          <a:prstGeom prst="rect">
            <a:avLst/>
          </a:prstGeom>
          <a:noFill/>
        </p:spPr>
        <p:txBody>
          <a:bodyPr wrap="square" rtlCol="0">
            <a:spAutoFit/>
          </a:bodyPr>
          <a:lstStyle/>
          <a:p>
            <a:r>
              <a:rPr lang="en-CA" sz="1400" dirty="0" smtClean="0"/>
              <a:t>A box sits on a horizontal surface, the normal force on the box is directed upwards, perpendicular to the surface.</a:t>
            </a:r>
            <a:endParaRPr lang="en-CA" sz="1400" dirty="0"/>
          </a:p>
        </p:txBody>
      </p:sp>
    </p:spTree>
    <p:extLst>
      <p:ext uri="{BB962C8B-B14F-4D97-AF65-F5344CB8AC3E}">
        <p14:creationId xmlns:p14="http://schemas.microsoft.com/office/powerpoint/2010/main" val="24928561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8212581" y="5108424"/>
            <a:ext cx="3266846" cy="151663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ectangle 7"/>
          <p:cNvSpPr/>
          <p:nvPr/>
        </p:nvSpPr>
        <p:spPr>
          <a:xfrm>
            <a:off x="8575570" y="3557922"/>
            <a:ext cx="2670761" cy="136245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lstStyle/>
          <a:p>
            <a:r>
              <a:rPr lang="en-CA" dirty="0" smtClean="0"/>
              <a:t>Normal Force</a:t>
            </a:r>
            <a:endParaRPr lang="en-CA" dirty="0"/>
          </a:p>
        </p:txBody>
      </p:sp>
      <p:sp>
        <p:nvSpPr>
          <p:cNvPr id="3" name="Content Placeholder 2"/>
          <p:cNvSpPr>
            <a:spLocks noGrp="1"/>
          </p:cNvSpPr>
          <p:nvPr>
            <p:ph idx="1"/>
          </p:nvPr>
        </p:nvSpPr>
        <p:spPr>
          <a:xfrm>
            <a:off x="1103313" y="1447077"/>
            <a:ext cx="10376114" cy="2803648"/>
          </a:xfrm>
        </p:spPr>
        <p:txBody>
          <a:bodyPr/>
          <a:lstStyle/>
          <a:p>
            <a:r>
              <a:rPr lang="en-CA" dirty="0" smtClean="0"/>
              <a:t>It changes </a:t>
            </a:r>
            <a:r>
              <a:rPr lang="en-CA" dirty="0" smtClean="0"/>
              <a:t>depending on the situation?</a:t>
            </a:r>
          </a:p>
          <a:p>
            <a:pPr lvl="1"/>
            <a:r>
              <a:rPr lang="en-CA" dirty="0" smtClean="0"/>
              <a:t>The magnitude of Normal Force on an object will change to suit a particular situation.</a:t>
            </a:r>
          </a:p>
          <a:p>
            <a:pPr lvl="1"/>
            <a:r>
              <a:rPr lang="en-CA" dirty="0" smtClean="0"/>
              <a:t>Consider the following situations of the same box.</a:t>
            </a:r>
          </a:p>
          <a:p>
            <a:pPr marL="457200" indent="-457200">
              <a:buAutoNum type="arabicPeriod"/>
            </a:pPr>
            <a:r>
              <a:rPr lang="en-CA" dirty="0" smtClean="0"/>
              <a:t>You push a 6.0 kg box against a wall with 120 N of force </a:t>
            </a:r>
            <a:r>
              <a:rPr lang="en-CA" sz="800" dirty="0" smtClean="0"/>
              <a:t>(don’t ask me why, you are the one doing it!)</a:t>
            </a:r>
            <a:r>
              <a:rPr lang="en-CA" dirty="0" smtClean="0"/>
              <a:t>.</a:t>
            </a:r>
          </a:p>
          <a:p>
            <a:pPr marL="857250" lvl="1" indent="-457200">
              <a:buAutoNum type="arabicPeriod"/>
            </a:pPr>
            <a:endParaRPr lang="en-CA" dirty="0" smtClean="0"/>
          </a:p>
          <a:p>
            <a:pPr marL="457200" indent="-457200">
              <a:buAutoNum type="arabicPeriod"/>
            </a:pPr>
            <a:endParaRPr lang="en-C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119" y="4024499"/>
            <a:ext cx="2603547" cy="2441170"/>
          </a:xfrm>
          <a:prstGeom prst="rect">
            <a:avLst/>
          </a:prstGeom>
        </p:spPr>
      </p:pic>
      <p:sp>
        <p:nvSpPr>
          <p:cNvPr id="5" name="TextBox 4"/>
          <p:cNvSpPr txBox="1"/>
          <p:nvPr/>
        </p:nvSpPr>
        <p:spPr>
          <a:xfrm>
            <a:off x="2177455" y="3878437"/>
            <a:ext cx="5445768" cy="2031325"/>
          </a:xfrm>
          <a:prstGeom prst="rect">
            <a:avLst/>
          </a:prstGeom>
          <a:noFill/>
        </p:spPr>
        <p:txBody>
          <a:bodyPr wrap="square" rtlCol="0">
            <a:spAutoFit/>
          </a:bodyPr>
          <a:lstStyle/>
          <a:p>
            <a:r>
              <a:rPr lang="en-CA" dirty="0" smtClean="0"/>
              <a:t>Since you apply 120 N of force, </a:t>
            </a:r>
            <a:r>
              <a:rPr lang="en-CA" dirty="0" smtClean="0"/>
              <a:t>since </a:t>
            </a:r>
            <a:r>
              <a:rPr lang="en-CA" dirty="0" smtClean="0"/>
              <a:t>the box does not accelerate into the wall, the wall must be pushing back on the box with 120 N of force.</a:t>
            </a:r>
          </a:p>
          <a:p>
            <a:endParaRPr lang="en-CA" dirty="0" smtClean="0"/>
          </a:p>
          <a:p>
            <a:r>
              <a:rPr lang="en-CA" dirty="0" smtClean="0"/>
              <a:t>If </a:t>
            </a:r>
            <a:r>
              <a:rPr lang="en-CA" dirty="0" smtClean="0"/>
              <a:t>you increase </a:t>
            </a:r>
            <a:r>
              <a:rPr lang="en-CA" dirty="0" smtClean="0"/>
              <a:t>how hard </a:t>
            </a:r>
            <a:r>
              <a:rPr lang="en-CA" dirty="0" smtClean="0"/>
              <a:t>you push to 180 N, Normal force will also increase to 180 N.</a:t>
            </a:r>
            <a:endParaRPr lang="en-CA"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97364" y="3557922"/>
            <a:ext cx="2420117" cy="1362459"/>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69013" y="5245084"/>
            <a:ext cx="2877318" cy="1362459"/>
          </a:xfrm>
          <a:prstGeom prst="rect">
            <a:avLst/>
          </a:prstGeom>
        </p:spPr>
      </p:pic>
    </p:spTree>
    <p:extLst>
      <p:ext uri="{BB962C8B-B14F-4D97-AF65-F5344CB8AC3E}">
        <p14:creationId xmlns:p14="http://schemas.microsoft.com/office/powerpoint/2010/main" val="19474186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267796" y="2857078"/>
            <a:ext cx="764771" cy="306881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a:xfrm>
            <a:off x="937057" y="1853248"/>
            <a:ext cx="5713124" cy="4195481"/>
          </a:xfrm>
        </p:spPr>
        <p:txBody>
          <a:bodyPr/>
          <a:lstStyle/>
          <a:p>
            <a:pPr marL="0" indent="0">
              <a:buNone/>
            </a:pPr>
            <a:r>
              <a:rPr lang="en-CA" dirty="0" smtClean="0"/>
              <a:t>2. Now the box is just sitting on the floor.</a:t>
            </a:r>
          </a:p>
          <a:p>
            <a:pPr marL="0" indent="0">
              <a:buNone/>
            </a:pPr>
            <a:r>
              <a:rPr lang="en-CA" dirty="0" smtClean="0"/>
              <a:t>It is not accelerating, so the net force on the box is 0.N.</a:t>
            </a:r>
          </a:p>
          <a:p>
            <a:pPr marL="0" indent="0">
              <a:buNone/>
            </a:pPr>
            <a:r>
              <a:rPr lang="en-CA" dirty="0" smtClean="0"/>
              <a:t>Up force must be equal to down force.</a:t>
            </a:r>
          </a:p>
          <a:p>
            <a:pPr marL="0" indent="0">
              <a:buNone/>
            </a:pPr>
            <a:r>
              <a:rPr lang="en-CA" dirty="0" err="1" smtClean="0"/>
              <a:t>Fg</a:t>
            </a:r>
            <a:r>
              <a:rPr lang="en-CA" dirty="0" smtClean="0"/>
              <a:t>=F</a:t>
            </a:r>
            <a:r>
              <a:rPr lang="en-CA" baseline="-25000" dirty="0" smtClean="0"/>
              <a:t>N</a:t>
            </a:r>
          </a:p>
          <a:p>
            <a:pPr marL="0" indent="0">
              <a:buNone/>
            </a:pPr>
            <a:r>
              <a:rPr lang="en-CA" dirty="0" err="1" smtClean="0"/>
              <a:t>Fg</a:t>
            </a:r>
            <a:r>
              <a:rPr lang="en-CA" dirty="0" smtClean="0"/>
              <a:t>=mg=6.0x9.8</a:t>
            </a:r>
          </a:p>
          <a:p>
            <a:pPr marL="0" indent="0">
              <a:buNone/>
            </a:pPr>
            <a:r>
              <a:rPr lang="en-CA" dirty="0" err="1" smtClean="0"/>
              <a:t>Fg</a:t>
            </a:r>
            <a:r>
              <a:rPr lang="en-CA" dirty="0" smtClean="0"/>
              <a:t>=58.8 N= 59N.</a:t>
            </a:r>
          </a:p>
          <a:p>
            <a:pPr marL="0" indent="0">
              <a:buNone/>
            </a:pPr>
            <a:r>
              <a:rPr lang="en-CA" dirty="0" smtClean="0"/>
              <a:t>Since the net force is 0, the magnitude of the normal force must also be 59 N.</a:t>
            </a:r>
            <a:endParaRPr lang="en-C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36970" y="2856779"/>
            <a:ext cx="3063246" cy="258775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36820" y="2949768"/>
            <a:ext cx="457201" cy="2703582"/>
          </a:xfrm>
          <a:prstGeom prst="rect">
            <a:avLst/>
          </a:prstGeom>
        </p:spPr>
      </p:pic>
    </p:spTree>
    <p:extLst>
      <p:ext uri="{BB962C8B-B14F-4D97-AF65-F5344CB8AC3E}">
        <p14:creationId xmlns:p14="http://schemas.microsoft.com/office/powerpoint/2010/main" val="28598570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567055" y="3458095"/>
            <a:ext cx="1213657" cy="262682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a:xfrm>
            <a:off x="1103313" y="2052918"/>
            <a:ext cx="5713124" cy="4195481"/>
          </a:xfrm>
        </p:spPr>
        <p:txBody>
          <a:bodyPr>
            <a:normAutofit fontScale="85000" lnSpcReduction="20000"/>
          </a:bodyPr>
          <a:lstStyle/>
          <a:p>
            <a:pPr marL="0" indent="0">
              <a:buNone/>
            </a:pPr>
            <a:r>
              <a:rPr lang="en-CA" dirty="0" smtClean="0"/>
              <a:t>2. Instead, you try to pick the box up by applying an upwards force upwards of 20. N.</a:t>
            </a:r>
          </a:p>
          <a:p>
            <a:pPr marL="0" indent="0">
              <a:buNone/>
            </a:pPr>
            <a:r>
              <a:rPr lang="en-CA" dirty="0" smtClean="0"/>
              <a:t>Do you successfully lift the box?</a:t>
            </a:r>
          </a:p>
          <a:p>
            <a:pPr marL="0" indent="0">
              <a:buNone/>
            </a:pPr>
            <a:r>
              <a:rPr lang="en-CA" dirty="0" smtClean="0"/>
              <a:t>How do you know?</a:t>
            </a:r>
          </a:p>
          <a:p>
            <a:pPr marL="0" indent="0">
              <a:buNone/>
            </a:pPr>
            <a:r>
              <a:rPr lang="en-CA" dirty="0" smtClean="0"/>
              <a:t>The box is not accelerating, so the net force on the box is still 0.N.</a:t>
            </a:r>
          </a:p>
          <a:p>
            <a:pPr marL="0" indent="0">
              <a:buNone/>
            </a:pPr>
            <a:r>
              <a:rPr lang="en-CA" dirty="0" smtClean="0"/>
              <a:t>Total upwards force must be equal to down force.</a:t>
            </a:r>
          </a:p>
          <a:p>
            <a:pPr marL="0" indent="0">
              <a:buNone/>
            </a:pPr>
            <a:r>
              <a:rPr lang="en-CA" dirty="0" smtClean="0"/>
              <a:t>Now there is one more upwards force.</a:t>
            </a:r>
          </a:p>
          <a:p>
            <a:pPr marL="0" indent="0">
              <a:buNone/>
            </a:pPr>
            <a:r>
              <a:rPr lang="en-CA" dirty="0" err="1" smtClean="0"/>
              <a:t>Fg</a:t>
            </a:r>
            <a:r>
              <a:rPr lang="en-CA" dirty="0" smtClean="0"/>
              <a:t>=F</a:t>
            </a:r>
            <a:r>
              <a:rPr lang="en-CA" baseline="-25000" dirty="0" smtClean="0"/>
              <a:t>N</a:t>
            </a:r>
            <a:r>
              <a:rPr lang="en-CA" dirty="0" smtClean="0"/>
              <a:t>+F</a:t>
            </a:r>
            <a:r>
              <a:rPr lang="en-CA" baseline="-25000" dirty="0" smtClean="0"/>
              <a:t>A</a:t>
            </a:r>
          </a:p>
          <a:p>
            <a:pPr marL="0" indent="0">
              <a:buNone/>
            </a:pPr>
            <a:r>
              <a:rPr lang="en-CA" dirty="0" err="1" smtClean="0"/>
              <a:t>Fg</a:t>
            </a:r>
            <a:r>
              <a:rPr lang="en-CA" dirty="0" smtClean="0"/>
              <a:t>=mg=6.0x9.8</a:t>
            </a:r>
          </a:p>
          <a:p>
            <a:pPr marL="0" indent="0">
              <a:buNone/>
            </a:pPr>
            <a:r>
              <a:rPr lang="en-CA" dirty="0" err="1" smtClean="0"/>
              <a:t>Fg</a:t>
            </a:r>
            <a:r>
              <a:rPr lang="en-CA" dirty="0" smtClean="0"/>
              <a:t>=58.8 N= 59N.</a:t>
            </a:r>
          </a:p>
          <a:p>
            <a:pPr marL="0" indent="0">
              <a:buNone/>
            </a:pPr>
            <a:r>
              <a:rPr lang="en-CA" dirty="0" err="1" smtClean="0"/>
              <a:t>Fg</a:t>
            </a:r>
            <a:r>
              <a:rPr lang="en-CA" dirty="0" smtClean="0"/>
              <a:t>-FA=FN</a:t>
            </a:r>
          </a:p>
          <a:p>
            <a:pPr marL="0" indent="0">
              <a:buNone/>
            </a:pPr>
            <a:r>
              <a:rPr lang="en-CA" dirty="0" smtClean="0"/>
              <a:t>So FN has reduced to 39 N.</a:t>
            </a:r>
            <a:endParaRPr lang="en-CA"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29193" y="2707427"/>
            <a:ext cx="3425959" cy="2886462"/>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54639" y="3717867"/>
            <a:ext cx="886970" cy="2075692"/>
          </a:xfrm>
          <a:prstGeom prst="rect">
            <a:avLst/>
          </a:prstGeom>
        </p:spPr>
      </p:pic>
    </p:spTree>
    <p:extLst>
      <p:ext uri="{BB962C8B-B14F-4D97-AF65-F5344CB8AC3E}">
        <p14:creationId xmlns:p14="http://schemas.microsoft.com/office/powerpoint/2010/main" val="42091536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Elevator Problem</a:t>
            </a:r>
            <a:endParaRPr lang="en-CA" dirty="0"/>
          </a:p>
        </p:txBody>
      </p:sp>
      <p:sp>
        <p:nvSpPr>
          <p:cNvPr id="3" name="Content Placeholder 2"/>
          <p:cNvSpPr>
            <a:spLocks noGrp="1"/>
          </p:cNvSpPr>
          <p:nvPr>
            <p:ph idx="1"/>
          </p:nvPr>
        </p:nvSpPr>
        <p:spPr>
          <a:xfrm>
            <a:off x="875201" y="2060805"/>
            <a:ext cx="8946541" cy="4195481"/>
          </a:xfrm>
        </p:spPr>
        <p:txBody>
          <a:bodyPr>
            <a:normAutofit lnSpcReduction="10000"/>
          </a:bodyPr>
          <a:lstStyle/>
          <a:p>
            <a:pPr marL="0" indent="0">
              <a:buNone/>
            </a:pPr>
            <a:r>
              <a:rPr lang="en-CA" dirty="0" smtClean="0"/>
              <a:t>Another manner tha</a:t>
            </a:r>
            <a:r>
              <a:rPr lang="en-CA" dirty="0" smtClean="0"/>
              <a:t>t we see normal forces change in an accelerating reference frame.</a:t>
            </a:r>
          </a:p>
          <a:p>
            <a:r>
              <a:rPr lang="en-CA" dirty="0" smtClean="0"/>
              <a:t>Consider a 100. kg person standing in an elevator that is moving downwards, and accelerating </a:t>
            </a:r>
            <a:r>
              <a:rPr lang="en-CA" dirty="0" smtClean="0"/>
              <a:t>at 1.8 m/s</a:t>
            </a:r>
            <a:r>
              <a:rPr lang="en-CA" baseline="30000" dirty="0" smtClean="0"/>
              <a:t>2</a:t>
            </a:r>
            <a:r>
              <a:rPr lang="en-CA" baseline="-25000" dirty="0" smtClean="0"/>
              <a:t>.</a:t>
            </a:r>
          </a:p>
          <a:p>
            <a:r>
              <a:rPr lang="en-CA" dirty="0" smtClean="0"/>
              <a:t>Can you determine the Normal force on the person?</a:t>
            </a:r>
          </a:p>
          <a:p>
            <a:r>
              <a:rPr lang="en-CA" dirty="0" smtClean="0"/>
              <a:t>Start with a free body diagram…</a:t>
            </a:r>
          </a:p>
          <a:p>
            <a:r>
              <a:rPr lang="en-CA" dirty="0" smtClean="0"/>
              <a:t>Yo</a:t>
            </a:r>
            <a:r>
              <a:rPr lang="en-CA" dirty="0" smtClean="0"/>
              <a:t>u might find it helps to put al little arrow off to the side that shows the direction that it is accelerating…</a:t>
            </a:r>
          </a:p>
          <a:p>
            <a:r>
              <a:rPr lang="en-CA" dirty="0" smtClean="0"/>
              <a:t>Write out your </a:t>
            </a:r>
            <a:r>
              <a:rPr lang="en-CA" dirty="0" err="1" smtClean="0"/>
              <a:t>Fnet</a:t>
            </a:r>
            <a:r>
              <a:rPr lang="en-CA" dirty="0" smtClean="0"/>
              <a:t> equation. (as in Winning force – Losing Force…)</a:t>
            </a:r>
          </a:p>
          <a:p>
            <a:r>
              <a:rPr lang="en-CA" dirty="0" smtClean="0"/>
              <a:t>Rearrange to leave FN by itself…</a:t>
            </a:r>
          </a:p>
          <a:p>
            <a:r>
              <a:rPr lang="en-CA" dirty="0" smtClean="0"/>
              <a:t>You win!!!</a:t>
            </a:r>
            <a:endParaRPr lang="en-CA" dirty="0"/>
          </a:p>
        </p:txBody>
      </p:sp>
      <p:pic>
        <p:nvPicPr>
          <p:cNvPr id="1026" name="Picture 2" descr="http://photography.mojado.com/archives/Elevator_0406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0834" y="2357633"/>
            <a:ext cx="1808849" cy="27175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a.media-imdb.com/images/M/MV5BMjA1NzA5MjMxMl5BMl5BanBnXkFtZTcwMjMyNTIyMw@@._V1__SX1205_SY589_.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30736" y="215253"/>
            <a:ext cx="2545820" cy="193482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822093" y="29717"/>
            <a:ext cx="3262185" cy="215444"/>
          </a:xfrm>
          <a:prstGeom prst="rect">
            <a:avLst/>
          </a:prstGeom>
          <a:noFill/>
        </p:spPr>
        <p:txBody>
          <a:bodyPr wrap="square" rtlCol="0">
            <a:spAutoFit/>
          </a:bodyPr>
          <a:lstStyle/>
          <a:p>
            <a:r>
              <a:rPr lang="en-CA" sz="800" dirty="0"/>
              <a:t>© 2005 Warner Bros. Entertainment Inc. All Rights Reserved</a:t>
            </a:r>
          </a:p>
        </p:txBody>
      </p:sp>
      <p:sp>
        <p:nvSpPr>
          <p:cNvPr id="9" name="TextBox 8"/>
          <p:cNvSpPr txBox="1"/>
          <p:nvPr/>
        </p:nvSpPr>
        <p:spPr>
          <a:xfrm rot="16200000">
            <a:off x="10094952" y="3617979"/>
            <a:ext cx="3744907" cy="215444"/>
          </a:xfrm>
          <a:prstGeom prst="rect">
            <a:avLst/>
          </a:prstGeom>
          <a:noFill/>
        </p:spPr>
        <p:txBody>
          <a:bodyPr wrap="square" rtlCol="0">
            <a:spAutoFit/>
          </a:bodyPr>
          <a:lstStyle/>
          <a:p>
            <a:r>
              <a:rPr lang="en-CA" sz="800" dirty="0"/>
              <a:t>http://photography.mojado.com/archives/2004/06/11/elevator.php</a:t>
            </a:r>
          </a:p>
        </p:txBody>
      </p:sp>
    </p:spTree>
    <p:extLst>
      <p:ext uri="{BB962C8B-B14F-4D97-AF65-F5344CB8AC3E}">
        <p14:creationId xmlns:p14="http://schemas.microsoft.com/office/powerpoint/2010/main" val="4271142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Elevator Problem Solved</a:t>
            </a:r>
            <a:endParaRPr lang="en-CA"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r>
                  <a:rPr lang="en-CA" dirty="0" smtClean="0"/>
                  <a:t>The only forces acting on the person are F</a:t>
                </a:r>
                <a:r>
                  <a:rPr lang="en-CA" baseline="-25000" dirty="0" smtClean="0"/>
                  <a:t>N</a:t>
                </a:r>
                <a:r>
                  <a:rPr lang="en-CA" dirty="0" smtClean="0"/>
                  <a:t> and </a:t>
                </a:r>
                <a:r>
                  <a:rPr lang="en-CA" dirty="0" err="1" smtClean="0"/>
                  <a:t>F</a:t>
                </a:r>
                <a:r>
                  <a:rPr lang="en-CA" baseline="-25000" dirty="0" err="1" smtClean="0"/>
                  <a:t>g</a:t>
                </a:r>
                <a:r>
                  <a:rPr lang="en-CA" dirty="0" smtClean="0"/>
                  <a:t>.</a:t>
                </a:r>
              </a:p>
              <a:p>
                <a:r>
                  <a:rPr lang="en-CA" dirty="0" smtClean="0"/>
                  <a:t>Since they are accelerating downwards, there must be a net force.  The net force is caused by an imbalance between </a:t>
                </a:r>
                <a:r>
                  <a:rPr lang="en-CA" dirty="0" err="1" smtClean="0"/>
                  <a:t>F</a:t>
                </a:r>
                <a:r>
                  <a:rPr lang="en-CA" baseline="-25000" dirty="0" err="1" smtClean="0"/>
                  <a:t>g</a:t>
                </a:r>
                <a:r>
                  <a:rPr lang="en-CA" dirty="0" smtClean="0"/>
                  <a:t> </a:t>
                </a:r>
                <a:r>
                  <a:rPr lang="en-CA" dirty="0"/>
                  <a:t>and </a:t>
                </a:r>
                <a:r>
                  <a:rPr lang="en-CA" dirty="0" smtClean="0"/>
                  <a:t>F</a:t>
                </a:r>
                <a:r>
                  <a:rPr lang="en-CA" baseline="-25000" dirty="0" smtClean="0"/>
                  <a:t>N</a:t>
                </a:r>
                <a:r>
                  <a:rPr lang="en-CA" dirty="0" smtClean="0"/>
                  <a:t>.</a:t>
                </a:r>
              </a:p>
              <a:p>
                <a:r>
                  <a:rPr lang="en-CA" dirty="0" smtClean="0"/>
                  <a:t>Since acceleration is down, </a:t>
                </a:r>
                <a:r>
                  <a:rPr lang="en-CA" dirty="0" err="1" smtClean="0"/>
                  <a:t>Fg</a:t>
                </a:r>
                <a:r>
                  <a:rPr lang="en-CA" dirty="0" smtClean="0"/>
                  <a:t> is our “Winning Force”.</a:t>
                </a:r>
              </a:p>
              <a:p>
                <a14:m>
                  <m:oMath xmlns:m="http://schemas.openxmlformats.org/officeDocument/2006/math">
                    <m:sSub>
                      <m:sSubPr>
                        <m:ctrlPr>
                          <a:rPr lang="en-CA" i="1" smtClean="0">
                            <a:latin typeface="Cambria Math" panose="02040503050406030204" pitchFamily="18" charset="0"/>
                          </a:rPr>
                        </m:ctrlPr>
                      </m:sSubPr>
                      <m:e>
                        <m:r>
                          <a:rPr lang="en-CA" b="0" i="1" smtClean="0">
                            <a:latin typeface="Cambria Math" panose="02040503050406030204" pitchFamily="18" charset="0"/>
                          </a:rPr>
                          <m:t>𝐹</m:t>
                        </m:r>
                      </m:e>
                      <m:sub>
                        <m:r>
                          <a:rPr lang="en-CA" b="0" i="1" smtClean="0">
                            <a:latin typeface="Cambria Math" panose="02040503050406030204" pitchFamily="18" charset="0"/>
                          </a:rPr>
                          <m:t>𝑛𝑒𝑡</m:t>
                        </m:r>
                      </m:sub>
                    </m:sSub>
                    <m:r>
                      <a:rPr lang="en-CA" b="0" i="1" smtClean="0">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𝐹</m:t>
                        </m:r>
                      </m:e>
                      <m:sub>
                        <m:r>
                          <a:rPr lang="en-CA" b="0" i="1" smtClean="0">
                            <a:latin typeface="Cambria Math" panose="02040503050406030204" pitchFamily="18" charset="0"/>
                          </a:rPr>
                          <m:t>𝑔</m:t>
                        </m:r>
                      </m:sub>
                    </m:sSub>
                    <m:r>
                      <a:rPr lang="en-CA" b="0" i="1" smtClean="0">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𝐹</m:t>
                        </m:r>
                      </m:e>
                      <m:sub>
                        <m:r>
                          <a:rPr lang="en-CA" b="0" i="1" smtClean="0">
                            <a:latin typeface="Cambria Math" panose="02040503050406030204" pitchFamily="18" charset="0"/>
                          </a:rPr>
                          <m:t>𝑁</m:t>
                        </m:r>
                      </m:sub>
                    </m:sSub>
                  </m:oMath>
                </a14:m>
                <a:r>
                  <a:rPr lang="en-CA" dirty="0" smtClean="0"/>
                  <a:t> and </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𝐹</m:t>
                        </m:r>
                      </m:e>
                      <m:sub>
                        <m:r>
                          <a:rPr lang="en-CA" i="1">
                            <a:latin typeface="Cambria Math" panose="02040503050406030204" pitchFamily="18" charset="0"/>
                          </a:rPr>
                          <m:t>𝑛𝑒𝑡</m:t>
                        </m:r>
                      </m:sub>
                    </m:sSub>
                    <m:r>
                      <a:rPr lang="en-CA" i="1">
                        <a:latin typeface="Cambria Math" panose="02040503050406030204" pitchFamily="18" charset="0"/>
                      </a:rPr>
                      <m:t>=</m:t>
                    </m:r>
                    <m:r>
                      <a:rPr lang="en-CA" b="0" i="1" smtClean="0">
                        <a:latin typeface="Cambria Math" panose="02040503050406030204" pitchFamily="18" charset="0"/>
                      </a:rPr>
                      <m:t>𝑚𝑎</m:t>
                    </m:r>
                  </m:oMath>
                </a14:m>
                <a:endParaRPr lang="en-CA" dirty="0" smtClean="0"/>
              </a:p>
              <a:p>
                <a14:m>
                  <m:oMath xmlns:m="http://schemas.openxmlformats.org/officeDocument/2006/math">
                    <m:r>
                      <a:rPr lang="en-CA" b="0" i="1" smtClean="0">
                        <a:latin typeface="Cambria Math" panose="02040503050406030204" pitchFamily="18" charset="0"/>
                      </a:rPr>
                      <m:t>𝑚𝑎</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𝐹</m:t>
                        </m:r>
                      </m:e>
                      <m:sub>
                        <m:r>
                          <a:rPr lang="en-CA" i="1">
                            <a:latin typeface="Cambria Math" panose="02040503050406030204" pitchFamily="18" charset="0"/>
                          </a:rPr>
                          <m:t>𝑔</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𝐹</m:t>
                        </m:r>
                      </m:e>
                      <m:sub>
                        <m:r>
                          <a:rPr lang="en-CA" i="1">
                            <a:latin typeface="Cambria Math" panose="02040503050406030204" pitchFamily="18" charset="0"/>
                          </a:rPr>
                          <m:t>𝑁</m:t>
                        </m:r>
                      </m:sub>
                    </m:sSub>
                  </m:oMath>
                </a14:m>
                <a:endParaRPr lang="en-CA" dirty="0" smtClean="0"/>
              </a:p>
              <a:p>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𝐹</m:t>
                        </m:r>
                      </m:e>
                      <m:sub>
                        <m:r>
                          <a:rPr lang="en-CA" b="0" i="1" smtClean="0">
                            <a:latin typeface="Cambria Math" panose="02040503050406030204" pitchFamily="18" charset="0"/>
                          </a:rPr>
                          <m:t>𝑁</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𝐹</m:t>
                        </m:r>
                      </m:e>
                      <m:sub>
                        <m:r>
                          <a:rPr lang="en-CA" i="1">
                            <a:latin typeface="Cambria Math" panose="02040503050406030204" pitchFamily="18" charset="0"/>
                          </a:rPr>
                          <m:t>𝑔</m:t>
                        </m:r>
                      </m:sub>
                    </m:sSub>
                    <m:r>
                      <a:rPr lang="en-CA" i="1">
                        <a:latin typeface="Cambria Math" panose="02040503050406030204" pitchFamily="18" charset="0"/>
                      </a:rPr>
                      <m:t>−</m:t>
                    </m:r>
                    <m:r>
                      <a:rPr lang="en-CA" b="0" i="1" smtClean="0">
                        <a:latin typeface="Cambria Math" panose="02040503050406030204" pitchFamily="18" charset="0"/>
                      </a:rPr>
                      <m:t>𝑚𝑎</m:t>
                    </m:r>
                  </m:oMath>
                </a14:m>
                <a:r>
                  <a:rPr lang="en-CA" dirty="0" smtClean="0"/>
                  <a:t>	and </a:t>
                </a:r>
                <a14:m>
                  <m:oMath xmlns:m="http://schemas.openxmlformats.org/officeDocument/2006/math">
                    <m:sSub>
                      <m:sSubPr>
                        <m:ctrlPr>
                          <a:rPr lang="en-CA" i="1" smtClean="0">
                            <a:latin typeface="Cambria Math" panose="02040503050406030204" pitchFamily="18" charset="0"/>
                          </a:rPr>
                        </m:ctrlPr>
                      </m:sSubPr>
                      <m:e>
                        <m:r>
                          <a:rPr lang="en-CA" b="0" i="1" smtClean="0">
                            <a:latin typeface="Cambria Math" panose="02040503050406030204" pitchFamily="18" charset="0"/>
                          </a:rPr>
                          <m:t>𝐹</m:t>
                        </m:r>
                      </m:e>
                      <m:sub>
                        <m:r>
                          <a:rPr lang="en-CA" b="0" i="1" smtClean="0">
                            <a:latin typeface="Cambria Math" panose="02040503050406030204" pitchFamily="18" charset="0"/>
                          </a:rPr>
                          <m:t>𝑔</m:t>
                        </m:r>
                      </m:sub>
                    </m:sSub>
                    <m:r>
                      <a:rPr lang="en-CA" b="0" i="1" smtClean="0">
                        <a:latin typeface="Cambria Math" panose="02040503050406030204" pitchFamily="18" charset="0"/>
                      </a:rPr>
                      <m:t>=</m:t>
                    </m:r>
                    <m:r>
                      <a:rPr lang="en-CA" b="0" i="1" smtClean="0">
                        <a:latin typeface="Cambria Math" panose="02040503050406030204" pitchFamily="18" charset="0"/>
                      </a:rPr>
                      <m:t>𝑚𝑔</m:t>
                    </m:r>
                  </m:oMath>
                </a14:m>
                <a:endParaRPr lang="en-CA" dirty="0" smtClean="0"/>
              </a:p>
              <a:p>
                <a:endParaRPr lang="en-CA"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341" t="-872" r="-817"/>
                </a:stretch>
              </a:blipFill>
            </p:spPr>
            <p:txBody>
              <a:bodyPr/>
              <a:lstStyle/>
              <a:p>
                <a:r>
                  <a:rPr lang="en-CA">
                    <a:noFill/>
                  </a:rPr>
                  <a:t> </a:t>
                </a:r>
              </a:p>
            </p:txBody>
          </p:sp>
        </mc:Fallback>
      </mc:AlternateContent>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35027" y="1717713"/>
            <a:ext cx="1253976" cy="4329082"/>
          </a:xfrm>
          <a:prstGeom prst="rect">
            <a:avLst/>
          </a:prstGeom>
        </p:spPr>
      </p:pic>
      <p:cxnSp>
        <p:nvCxnSpPr>
          <p:cNvPr id="6" name="Straight Arrow Connector 5"/>
          <p:cNvCxnSpPr/>
          <p:nvPr/>
        </p:nvCxnSpPr>
        <p:spPr>
          <a:xfrm>
            <a:off x="10354962" y="2372497"/>
            <a:ext cx="0" cy="852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0354962" y="2614139"/>
            <a:ext cx="300082" cy="369332"/>
          </a:xfrm>
          <a:prstGeom prst="rect">
            <a:avLst/>
          </a:prstGeom>
          <a:noFill/>
        </p:spPr>
        <p:txBody>
          <a:bodyPr wrap="none" rtlCol="0">
            <a:spAutoFit/>
          </a:bodyPr>
          <a:lstStyle/>
          <a:p>
            <a:r>
              <a:rPr lang="en-CA" i="1" dirty="0" smtClean="0">
                <a:solidFill>
                  <a:srgbClr val="FF0000"/>
                </a:solidFill>
                <a:latin typeface="Times New Roman" panose="02020603050405020304" pitchFamily="18" charset="0"/>
                <a:cs typeface="Times New Roman" panose="02020603050405020304" pitchFamily="18" charset="0"/>
              </a:rPr>
              <a:t>a</a:t>
            </a:r>
            <a:endParaRPr lang="en-CA"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6452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7"/>
                                        </p:tgtEl>
                                        <p:attrNameLst>
                                          <p:attrName>r</p:attrName>
                                        </p:attrNameLst>
                                      </p:cBhvr>
                                    </p:animRot>
                                  </p:childTnLst>
                                </p:cTn>
                              </p:par>
                              <p:par>
                                <p:cTn id="11" presetID="8" presetClass="emph" presetSubtype="0" fill="hold" nodeType="withEffect">
                                  <p:stCondLst>
                                    <p:cond delay="0"/>
                                  </p:stCondLst>
                                  <p:childTnLst>
                                    <p:animRot by="21600000">
                                      <p:cBhvr>
                                        <p:cTn id="12" dur="2000" fill="hold"/>
                                        <p:tgtEl>
                                          <p:spTgt spid="6"/>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526</TotalTime>
  <Words>810</Words>
  <Application>Microsoft Office PowerPoint</Application>
  <PresentationFormat>Widescreen</PresentationFormat>
  <Paragraphs>71</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Cambria Math</vt:lpstr>
      <vt:lpstr>Century Gothic</vt:lpstr>
      <vt:lpstr>Times New Roman</vt:lpstr>
      <vt:lpstr>Wingdings 3</vt:lpstr>
      <vt:lpstr>Ion</vt:lpstr>
      <vt:lpstr>Normal Force</vt:lpstr>
      <vt:lpstr>Normal Force</vt:lpstr>
      <vt:lpstr>Reaction Force?</vt:lpstr>
      <vt:lpstr>Normal Force</vt:lpstr>
      <vt:lpstr>Normal Force</vt:lpstr>
      <vt:lpstr>PowerPoint Presentation</vt:lpstr>
      <vt:lpstr>PowerPoint Presentation</vt:lpstr>
      <vt:lpstr>Elevator Problem</vt:lpstr>
      <vt:lpstr>Elevator Problem Solved</vt:lpstr>
      <vt:lpstr>….Continued</vt:lpstr>
      <vt:lpstr>Apparent Weight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Elastic Force and  Hooke’s Law</dc:title>
  <dc:creator>Aquila</dc:creator>
  <cp:lastModifiedBy>Aquila</cp:lastModifiedBy>
  <cp:revision>52</cp:revision>
  <dcterms:created xsi:type="dcterms:W3CDTF">2015-02-11T04:01:56Z</dcterms:created>
  <dcterms:modified xsi:type="dcterms:W3CDTF">2016-01-22T05:52:14Z</dcterms:modified>
</cp:coreProperties>
</file>